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4" r:id="rId1"/>
    <p:sldMasterId id="2147483699" r:id="rId2"/>
    <p:sldMasterId id="2147483701" r:id="rId3"/>
  </p:sldMasterIdLst>
  <p:notesMasterIdLst>
    <p:notesMasterId r:id="rId8"/>
  </p:notesMasterIdLst>
  <p:sldIdLst>
    <p:sldId id="891" r:id="rId4"/>
    <p:sldId id="892" r:id="rId5"/>
    <p:sldId id="893" r:id="rId6"/>
    <p:sldId id="894" r:id="rId7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рмошкина Ксения Сергеевна" initials="ЕКС" lastIdx="0" clrIdx="0">
    <p:extLst>
      <p:ext uri="{19B8F6BF-5375-455C-9EA6-DF929625EA0E}">
        <p15:presenceInfo xmlns:p15="http://schemas.microsoft.com/office/powerpoint/2012/main" userId="S-1-5-21-3968755616-2838136692-503003508-224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6A"/>
    <a:srgbClr val="002659"/>
    <a:srgbClr val="E6E6E6"/>
    <a:srgbClr val="FFFFFF"/>
    <a:srgbClr val="00275C"/>
    <a:srgbClr val="002557"/>
    <a:srgbClr val="00285D"/>
    <a:srgbClr val="003274"/>
    <a:srgbClr val="025EA1"/>
    <a:srgbClr val="002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4" autoAdjust="0"/>
    <p:restoredTop sz="96395" autoAdjust="0"/>
  </p:normalViewPr>
  <p:slideViewPr>
    <p:cSldViewPr snapToGrid="0">
      <p:cViewPr varScale="1">
        <p:scale>
          <a:sx n="119" d="100"/>
          <a:sy n="119" d="100"/>
        </p:scale>
        <p:origin x="710" y="8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6" y="12"/>
            <a:ext cx="2949099" cy="498934"/>
          </a:xfrm>
          <a:prstGeom prst="rect">
            <a:avLst/>
          </a:prstGeom>
        </p:spPr>
        <p:txBody>
          <a:bodyPr vert="horz" lIns="93212" tIns="46606" rIns="93212" bIns="4660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65" y="12"/>
            <a:ext cx="2949099" cy="498934"/>
          </a:xfrm>
          <a:prstGeom prst="rect">
            <a:avLst/>
          </a:prstGeom>
        </p:spPr>
        <p:txBody>
          <a:bodyPr vert="horz" lIns="93212" tIns="46606" rIns="93212" bIns="46606" rtlCol="0"/>
          <a:lstStyle>
            <a:lvl1pPr algn="r">
              <a:defRPr sz="1200"/>
            </a:lvl1pPr>
          </a:lstStyle>
          <a:p>
            <a:fld id="{AD39F323-26FF-43E0-8F40-C5BEA18D7A6B}" type="datetimeFigureOut">
              <a:rPr lang="ru-RU" smtClean="0"/>
              <a:t>17.04.2026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12" tIns="46606" rIns="93212" bIns="4660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608"/>
            <a:ext cx="5444490" cy="3915486"/>
          </a:xfrm>
          <a:prstGeom prst="rect">
            <a:avLst/>
          </a:prstGeom>
        </p:spPr>
        <p:txBody>
          <a:bodyPr vert="horz" lIns="93212" tIns="46606" rIns="93212" bIns="4660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6" y="9445182"/>
            <a:ext cx="2949099" cy="498933"/>
          </a:xfrm>
          <a:prstGeom prst="rect">
            <a:avLst/>
          </a:prstGeom>
        </p:spPr>
        <p:txBody>
          <a:bodyPr vert="horz" lIns="93212" tIns="46606" rIns="93212" bIns="4660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65" y="9445182"/>
            <a:ext cx="2949099" cy="498933"/>
          </a:xfrm>
          <a:prstGeom prst="rect">
            <a:avLst/>
          </a:prstGeom>
        </p:spPr>
        <p:txBody>
          <a:bodyPr vert="horz" lIns="93212" tIns="46606" rIns="93212" bIns="46606" rtlCol="0" anchor="b"/>
          <a:lstStyle>
            <a:lvl1pPr algn="r">
              <a:defRPr sz="1200"/>
            </a:lvl1pPr>
          </a:lstStyle>
          <a:p>
            <a:fld id="{AD546D77-490F-45B9-B2FF-7D882E77F66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31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46D77-490F-45B9-B2FF-7D882E77F6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4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46D77-490F-45B9-B2FF-7D882E77F6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46D77-490F-45B9-B2FF-7D882E77F6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6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46D77-490F-45B9-B2FF-7D882E77F66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61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641235" y="2370344"/>
            <a:ext cx="6126841" cy="1919429"/>
          </a:xfrm>
          <a:prstGeom prst="rect">
            <a:avLst/>
          </a:prstGeom>
        </p:spPr>
        <p:txBody>
          <a:bodyPr lIns="91427" tIns="45714" rIns="91427" bIns="45714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8" y="5037617"/>
            <a:ext cx="7871849" cy="480039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19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624454" y="5593201"/>
            <a:ext cx="7871849" cy="1001221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19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08611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4" y="1510564"/>
            <a:ext cx="6913033" cy="3548481"/>
          </a:xfrm>
          <a:prstGeom prst="rect">
            <a:avLst/>
          </a:prstGeom>
        </p:spPr>
        <p:txBody>
          <a:bodyPr lIns="91427" tIns="45714" rIns="91427" bIns="45714" anchor="ctr"/>
          <a:lstStyle>
            <a:lvl1pPr marL="0" indent="0">
              <a:buNone/>
              <a:defRPr sz="55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174014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1" y="1894249"/>
            <a:ext cx="5582411" cy="3453188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1600"/>
            </a:lvl1pPr>
            <a:lvl2pPr marL="471518" indent="-412314">
              <a:defRPr sz="1600"/>
            </a:lvl2pPr>
            <a:lvl3pPr marL="837313" indent="-329851">
              <a:defRPr sz="1600"/>
            </a:lvl3pPr>
            <a:lvl4pPr marL="1194651" indent="-329851">
              <a:defRPr sz="1600"/>
            </a:lvl4pPr>
            <a:lvl5pPr marL="1554105" indent="-329851"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7718" y="6161305"/>
            <a:ext cx="7103764" cy="287600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Место для указания источников и сносок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51049" y="6509199"/>
            <a:ext cx="768000" cy="261598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8" rIns="91415" bIns="45708">
            <a:spAutoFit/>
          </a:bodyPr>
          <a:lstStyle>
            <a:defPPr>
              <a:defRPr lang="ru-RU"/>
            </a:defPPr>
            <a:lvl1pPr algn="r">
              <a:defRPr sz="1100"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latin typeface="Palatino Linotype" pitchFamily="18" charset="0"/>
                <a:cs typeface="Arial" charset="0"/>
              </a:defRPr>
            </a:lvl2pPr>
            <a:lvl3pPr marL="1143000" indent="-228600">
              <a:defRPr>
                <a:latin typeface="Palatino Linotype" pitchFamily="18" charset="0"/>
                <a:cs typeface="Arial" charset="0"/>
              </a:defRPr>
            </a:lvl3pPr>
            <a:lvl4pPr marL="1600200" indent="-228600">
              <a:defRPr>
                <a:latin typeface="Palatino Linotype" pitchFamily="18" charset="0"/>
                <a:cs typeface="Arial" charset="0"/>
              </a:defRPr>
            </a:lvl4pPr>
            <a:lvl5pPr marL="2057400" indent="-228600">
              <a:defRPr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  <a:cs typeface="Arial" charset="0"/>
              </a:defRPr>
            </a:lvl9pPr>
          </a:lstStyle>
          <a:p>
            <a:pPr lvl="0"/>
            <a:fld id="{191128F2-2C4C-45A4-9EAB-65E193005EF4}" type="slidenum">
              <a:rPr lang="ru-RU" sz="1100" smtClean="0"/>
              <a:pPr lvl="0"/>
              <a:t>‹#›</a:t>
            </a:fld>
            <a:endParaRPr lang="ru-RU" sz="1100" dirty="0"/>
          </a:p>
        </p:txBody>
      </p:sp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190461" y="191144"/>
            <a:ext cx="9810819" cy="461664"/>
          </a:xfrm>
          <a:prstGeom prst="rect">
            <a:avLst/>
          </a:prstGeom>
          <a:effectLst/>
        </p:spPr>
        <p:txBody>
          <a:bodyPr lIns="91427" tIns="45714" rIns="91427" bIns="45714">
            <a:spAutoFit/>
          </a:bodyPr>
          <a:lstStyle>
            <a:lvl1pPr algn="l">
              <a:defRPr sz="2400" b="1" baseline="0">
                <a:solidFill>
                  <a:srgbClr val="00327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68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51049" y="6509199"/>
            <a:ext cx="768000" cy="261598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8" rIns="91415" bIns="45708">
            <a:spAutoFit/>
          </a:bodyPr>
          <a:lstStyle>
            <a:defPPr>
              <a:defRPr lang="ru-RU"/>
            </a:defPPr>
            <a:lvl1pPr algn="r">
              <a:defRPr sz="1100"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latin typeface="Palatino Linotype" pitchFamily="18" charset="0"/>
                <a:cs typeface="Arial" charset="0"/>
              </a:defRPr>
            </a:lvl2pPr>
            <a:lvl3pPr marL="1143000" indent="-228600">
              <a:defRPr>
                <a:latin typeface="Palatino Linotype" pitchFamily="18" charset="0"/>
                <a:cs typeface="Arial" charset="0"/>
              </a:defRPr>
            </a:lvl3pPr>
            <a:lvl4pPr marL="1600200" indent="-228600">
              <a:defRPr>
                <a:latin typeface="Palatino Linotype" pitchFamily="18" charset="0"/>
                <a:cs typeface="Arial" charset="0"/>
              </a:defRPr>
            </a:lvl4pPr>
            <a:lvl5pPr marL="2057400" indent="-228600">
              <a:defRPr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Palatino Linotype" pitchFamily="18" charset="0"/>
                <a:cs typeface="Arial" charset="0"/>
              </a:defRPr>
            </a:lvl9pPr>
          </a:lstStyle>
          <a:p>
            <a:pPr lvl="0"/>
            <a:fld id="{191128F2-2C4C-45A4-9EAB-65E193005EF4}" type="slidenum">
              <a:rPr lang="ru-RU" sz="1100" smtClean="0"/>
              <a:pPr lvl="0"/>
              <a:t>‹#›</a:t>
            </a:fld>
            <a:endParaRPr lang="ru-RU" sz="1100" dirty="0"/>
          </a:p>
        </p:txBody>
      </p:sp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190461" y="191144"/>
            <a:ext cx="9810819" cy="461664"/>
          </a:xfrm>
          <a:prstGeom prst="rect">
            <a:avLst/>
          </a:prstGeom>
          <a:effectLst/>
        </p:spPr>
        <p:txBody>
          <a:bodyPr lIns="91427" tIns="45714" rIns="91427" bIns="45714">
            <a:spAutoFit/>
          </a:bodyPr>
          <a:lstStyle>
            <a:lvl1pPr algn="l">
              <a:defRPr sz="2400" b="1" baseline="0">
                <a:solidFill>
                  <a:srgbClr val="00327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50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993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9" orient="horz" pos="3997">
          <p15:clr>
            <a:srgbClr val="FBAE40"/>
          </p15:clr>
        </p15:guide>
        <p15:guide id="39" pos="370">
          <p15:clr>
            <a:srgbClr val="FBAE40"/>
          </p15:clr>
        </p15:guide>
        <p15:guide id="52" pos="7310">
          <p15:clr>
            <a:srgbClr val="FBAE40"/>
          </p15:clr>
        </p15:guide>
        <p15:guide id="53" pos="5541">
          <p15:clr>
            <a:srgbClr val="FBAE40"/>
          </p15:clr>
        </p15:guide>
        <p15:guide id="54" orient="horz" pos="3861">
          <p15:clr>
            <a:srgbClr val="FBAE40"/>
          </p15:clr>
        </p15:guide>
        <p15:guide id="55" orient="horz" pos="3725">
          <p15:clr>
            <a:srgbClr val="FBAE40"/>
          </p15:clr>
        </p15:guide>
        <p15:guide id="56" orient="horz" pos="3589">
          <p15:clr>
            <a:srgbClr val="FBAE40"/>
          </p15:clr>
        </p15:guide>
        <p15:guide id="57" orient="horz" pos="3453">
          <p15:clr>
            <a:srgbClr val="FBAE40"/>
          </p15:clr>
        </p15:guide>
        <p15:guide id="58" orient="horz" pos="3317">
          <p15:clr>
            <a:srgbClr val="FBAE40"/>
          </p15:clr>
        </p15:guide>
        <p15:guide id="59" orient="horz" pos="3181">
          <p15:clr>
            <a:srgbClr val="FBAE40"/>
          </p15:clr>
        </p15:guide>
        <p15:guide id="60" orient="horz" pos="3045">
          <p15:clr>
            <a:srgbClr val="FBAE40"/>
          </p15:clr>
        </p15:guide>
        <p15:guide id="61" orient="horz" pos="2908">
          <p15:clr>
            <a:srgbClr val="FBAE40"/>
          </p15:clr>
        </p15:guide>
        <p15:guide id="62" orient="horz" pos="2772">
          <p15:clr>
            <a:srgbClr val="FBAE40"/>
          </p15:clr>
        </p15:guide>
        <p15:guide id="63" orient="horz" pos="2636">
          <p15:clr>
            <a:srgbClr val="FBAE40"/>
          </p15:clr>
        </p15:guide>
        <p15:guide id="64" orient="horz" pos="2500">
          <p15:clr>
            <a:srgbClr val="FBAE40"/>
          </p15:clr>
        </p15:guide>
        <p15:guide id="65" orient="horz" pos="2364">
          <p15:clr>
            <a:srgbClr val="FBAE40"/>
          </p15:clr>
        </p15:guide>
        <p15:guide id="66" orient="horz" pos="2228">
          <p15:clr>
            <a:srgbClr val="FBAE40"/>
          </p15:clr>
        </p15:guide>
        <p15:guide id="67" orient="horz" pos="2092">
          <p15:clr>
            <a:srgbClr val="FBAE40"/>
          </p15:clr>
        </p15:guide>
        <p15:guide id="68" orient="horz" pos="1956">
          <p15:clr>
            <a:srgbClr val="FBAE40"/>
          </p15:clr>
        </p15:guide>
        <p15:guide id="69" orient="horz" pos="18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F8C3D533-42F8-224A-AF21-26EEB0C6A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300" y="423404"/>
            <a:ext cx="7813746" cy="60226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173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696383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orient="horz" pos="294">
          <p15:clr>
            <a:srgbClr val="FBAE40"/>
          </p15:clr>
        </p15:guide>
        <p15:guide id="3" orient="horz" pos="4468">
          <p15:clr>
            <a:srgbClr val="FBAE40"/>
          </p15:clr>
        </p15:guide>
        <p15:guide id="4" pos="6407">
          <p15:clr>
            <a:srgbClr val="FBAE40"/>
          </p15:clr>
        </p15:guide>
        <p15:guide id="5" pos="461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1D95270E-4ABF-B440-9B27-C81800B677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1"/>
          <a:stretch/>
        </p:blipFill>
        <p:spPr>
          <a:xfrm>
            <a:off x="1" y="4135"/>
            <a:ext cx="12192000" cy="6853866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299" y="423405"/>
            <a:ext cx="7813746" cy="60097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173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685016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orient="horz" pos="294">
          <p15:clr>
            <a:srgbClr val="FBAE40"/>
          </p15:clr>
        </p15:guide>
        <p15:guide id="3" orient="horz" pos="4468">
          <p15:clr>
            <a:srgbClr val="FBAE40"/>
          </p15:clr>
        </p15:guide>
        <p15:guide id="4" pos="6407">
          <p15:clr>
            <a:srgbClr val="FBAE40"/>
          </p15:clr>
        </p15:guide>
        <p15:guide id="5" pos="461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62BAE1D9-37A3-1182-BF1B-6FE62F60D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452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299" y="423405"/>
            <a:ext cx="7813746" cy="60097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173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77585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orient="horz" pos="294">
          <p15:clr>
            <a:srgbClr val="FBAE40"/>
          </p15:clr>
        </p15:guide>
        <p15:guide id="3" orient="horz" pos="4468">
          <p15:clr>
            <a:srgbClr val="FBAE40"/>
          </p15:clr>
        </p15:guide>
        <p15:guide id="4" pos="6407">
          <p15:clr>
            <a:srgbClr val="FBAE40"/>
          </p15:clr>
        </p15:guide>
        <p15:guide id="5" pos="46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11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xStyles>
    <p:titleStyle>
      <a:lvl1pPr algn="ctr" defTabSz="1324154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6557" indent="-496557" algn="l" defTabSz="132415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075875" indent="-413798" algn="l" defTabSz="1324154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5194" indent="-331040" algn="l" defTabSz="132415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7271" indent="-331040" algn="l" defTabSz="132415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9350" indent="-331040" algn="l" defTabSz="1324154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41430" indent="-331040" algn="l" defTabSz="132415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03507" indent="-331040" algn="l" defTabSz="132415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65584" indent="-331040" algn="l" defTabSz="132415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27661" indent="-331040" algn="l" defTabSz="132415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41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2079" algn="l" defTabSz="13241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24154" algn="l" defTabSz="13241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986233" algn="l" defTabSz="13241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648308" algn="l" defTabSz="13241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10389" algn="l" defTabSz="13241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2466" algn="l" defTabSz="13241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34544" algn="l" defTabSz="13241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96623" algn="l" defTabSz="13241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35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386" indent="-207386" algn="l" defTabSz="829544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3" y="393968"/>
            <a:ext cx="3312000" cy="10614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1"/>
          <a:stretch/>
        </p:blipFill>
        <p:spPr>
          <a:xfrm>
            <a:off x="-3160" y="-1"/>
            <a:ext cx="12195160" cy="684596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62B0382-F368-151D-53E0-B452997FCC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7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8" y="269153"/>
            <a:ext cx="2160000" cy="692250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19FC681-C478-CAF8-45EF-AC76C04552E6}"/>
              </a:ext>
            </a:extLst>
          </p:cNvPr>
          <p:cNvSpPr txBox="1">
            <a:spLocks/>
          </p:cNvSpPr>
          <p:nvPr/>
        </p:nvSpPr>
        <p:spPr>
          <a:xfrm>
            <a:off x="476392" y="284473"/>
            <a:ext cx="9343322" cy="1200316"/>
          </a:xfrm>
          <a:prstGeom prst="rect">
            <a:avLst/>
          </a:prstGeom>
          <a:effectLst/>
        </p:spPr>
        <p:txBody>
          <a:bodyPr wrap="square" lIns="91427" tIns="45714" rIns="91427" bIns="45714">
            <a:spAutoFit/>
          </a:bodyPr>
          <a:lstStyle>
            <a:lvl1pPr algn="l" defTabSz="1324154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327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dirty="0">
                <a:solidFill>
                  <a:prstClr val="white"/>
                </a:solidFill>
                <a:latin typeface="Arial" charset="0"/>
                <a:cs typeface="Arial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рограммный модуль решения нелинейных быстропротекающих процессов МДТТ на графических ускорителях</a:t>
            </a: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(</a:t>
            </a:r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Логос Динамика </a:t>
            </a: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GPU</a:t>
            </a:r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версия 1.0</a:t>
            </a: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)</a:t>
            </a:r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392" y="1664050"/>
            <a:ext cx="631077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Типы расчетов: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расчет напряженно-деформированного </a:t>
            </a:r>
            <a:r>
              <a:rPr lang="ru-RU" sz="1400" dirty="0">
                <a:solidFill>
                  <a:schemeClr val="bg1"/>
                </a:solidFill>
              </a:rPr>
              <a:t>состояния </a:t>
            </a:r>
            <a:r>
              <a:rPr lang="ru-RU" sz="1400" dirty="0" smtClean="0">
                <a:solidFill>
                  <a:schemeClr val="bg1"/>
                </a:solidFill>
              </a:rPr>
              <a:t>конструкции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при </a:t>
            </a:r>
            <a:r>
              <a:rPr lang="ru-RU" sz="1400" dirty="0">
                <a:solidFill>
                  <a:schemeClr val="bg1"/>
                </a:solidFill>
              </a:rPr>
              <a:t>действии нагрузок, </a:t>
            </a:r>
            <a:r>
              <a:rPr lang="ru-RU" sz="1400" dirty="0" smtClean="0">
                <a:solidFill>
                  <a:schemeClr val="bg1"/>
                </a:solidFill>
              </a:rPr>
              <a:t>зависящих </a:t>
            </a:r>
            <a:r>
              <a:rPr lang="ru-RU" sz="1400" dirty="0">
                <a:solidFill>
                  <a:schemeClr val="bg1"/>
                </a:solidFill>
              </a:rPr>
              <a:t>от </a:t>
            </a:r>
            <a:r>
              <a:rPr lang="ru-RU" sz="1400" dirty="0" smtClean="0">
                <a:solidFill>
                  <a:schemeClr val="bg1"/>
                </a:solidFill>
              </a:rPr>
              <a:t>времени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расчет разрушения </a:t>
            </a:r>
            <a:r>
              <a:rPr lang="ru-RU" sz="1400" dirty="0">
                <a:solidFill>
                  <a:schemeClr val="bg1"/>
                </a:solidFill>
              </a:rPr>
              <a:t>конструкций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Типы конечных элементов: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шестигранники 8-узловые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смешанные 8-узловые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тетраэдры 4-узловые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Типы </a:t>
            </a:r>
            <a:r>
              <a:rPr lang="ru-RU" sz="1400" b="1" dirty="0" smtClean="0">
                <a:solidFill>
                  <a:schemeClr val="bg1"/>
                </a:solidFill>
              </a:rPr>
              <a:t>сглаживания (</a:t>
            </a:r>
            <a:r>
              <a:rPr lang="en-US" sz="1400" b="1" dirty="0" smtClean="0">
                <a:solidFill>
                  <a:schemeClr val="bg1"/>
                </a:solidFill>
              </a:rPr>
              <a:t>hourglass</a:t>
            </a:r>
            <a:r>
              <a:rPr lang="ru-RU" sz="1400" b="1" dirty="0" smtClean="0">
                <a:solidFill>
                  <a:schemeClr val="bg1"/>
                </a:solidFill>
              </a:rPr>
              <a:t>):</a:t>
            </a:r>
            <a:endParaRPr lang="ru-RU" sz="14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вязкостное сглаживание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вязкостное сглаживание с выделением режима возмущения</a:t>
            </a:r>
          </a:p>
          <a:p>
            <a:pPr marL="285750" indent="-285750">
              <a:buFontTx/>
              <a:buChar char="-"/>
            </a:pPr>
            <a:r>
              <a:rPr lang="ru-RU" sz="1400" dirty="0" err="1">
                <a:solidFill>
                  <a:schemeClr val="bg1"/>
                </a:solidFill>
              </a:rPr>
              <a:t>жесткостное</a:t>
            </a:r>
            <a:r>
              <a:rPr lang="ru-RU" sz="1400" dirty="0">
                <a:solidFill>
                  <a:schemeClr val="bg1"/>
                </a:solidFill>
              </a:rPr>
              <a:t> сглаживание с выделением режима возмущения</a:t>
            </a:r>
          </a:p>
          <a:p>
            <a:pPr marL="285750" indent="-285750">
              <a:buFontTx/>
              <a:buChar char="-"/>
            </a:pPr>
            <a:r>
              <a:rPr lang="ru-RU" sz="1400" dirty="0" err="1">
                <a:solidFill>
                  <a:schemeClr val="bg1"/>
                </a:solidFill>
              </a:rPr>
              <a:t>жесткостное</a:t>
            </a:r>
            <a:r>
              <a:rPr lang="ru-RU" sz="1400" dirty="0">
                <a:solidFill>
                  <a:schemeClr val="bg1"/>
                </a:solidFill>
              </a:rPr>
              <a:t> сглаживание для материалов, близких к несжимаемым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Модели материалов:</a:t>
            </a:r>
            <a:endParaRPr lang="ru-RU" sz="14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линейно-упругая (изотропная и анизотропная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упругопластическая с изотропным и кинематическим </a:t>
            </a:r>
            <a:r>
              <a:rPr lang="ru-RU" sz="1400" dirty="0" smtClean="0">
                <a:solidFill>
                  <a:schemeClr val="bg1"/>
                </a:solidFill>
              </a:rPr>
              <a:t>упрочнением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Джонсона-Кука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</a:rPr>
              <a:t>с кусочно-линейной диаграммой </a:t>
            </a:r>
            <a:r>
              <a:rPr lang="ru-RU" sz="1400" dirty="0" smtClean="0">
                <a:solidFill>
                  <a:schemeClr val="bg1"/>
                </a:solidFill>
              </a:rPr>
              <a:t>деформирования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пористые материалы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бетон </a:t>
            </a:r>
            <a:r>
              <a:rPr lang="ru-RU" sz="1400" dirty="0">
                <a:solidFill>
                  <a:schemeClr val="bg1"/>
                </a:solidFill>
              </a:rPr>
              <a:t>с разрушением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94805" y="1664049"/>
            <a:ext cx="54242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Граничные и начальные условия: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закрепления </a:t>
            </a:r>
            <a:r>
              <a:rPr lang="ru-RU" sz="1400" dirty="0">
                <a:solidFill>
                  <a:schemeClr val="bg1"/>
                </a:solidFill>
              </a:rPr>
              <a:t>степеней свободы узлов </a:t>
            </a:r>
            <a:r>
              <a:rPr lang="ru-RU" sz="1400" dirty="0" smtClean="0">
                <a:solidFill>
                  <a:schemeClr val="bg1"/>
                </a:solidFill>
              </a:rPr>
              <a:t>модели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жесткие стенки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циклическая симметрия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давление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сила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инерционные </a:t>
            </a:r>
            <a:r>
              <a:rPr lang="ru-RU" sz="1400" dirty="0">
                <a:solidFill>
                  <a:schemeClr val="bg1"/>
                </a:solidFill>
              </a:rPr>
              <a:t>нагрузки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Типы контактных алгоритмов:</a:t>
            </a:r>
          </a:p>
          <a:p>
            <a:pPr lvl="1"/>
            <a:r>
              <a:rPr lang="ru-RU" sz="1400" b="1" dirty="0">
                <a:solidFill>
                  <a:schemeClr val="bg1"/>
                </a:solidFill>
              </a:rPr>
              <a:t>Автоматический </a:t>
            </a:r>
            <a:r>
              <a:rPr lang="ru-RU" sz="1400" b="1" dirty="0" smtClean="0">
                <a:solidFill>
                  <a:schemeClr val="bg1"/>
                </a:solidFill>
              </a:rPr>
              <a:t>контакт</a:t>
            </a:r>
            <a:endParaRPr lang="ru-RU" sz="1400" b="1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объемные элементы</a:t>
            </a:r>
            <a:endParaRPr lang="ru-RU" sz="14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различные </a:t>
            </a:r>
            <a:r>
              <a:rPr lang="ru-RU" sz="1400" dirty="0">
                <a:solidFill>
                  <a:schemeClr val="bg1"/>
                </a:solidFill>
              </a:rPr>
              <a:t>виды контактной </a:t>
            </a:r>
            <a:r>
              <a:rPr lang="ru-RU" sz="1400" dirty="0" smtClean="0">
                <a:solidFill>
                  <a:schemeClr val="bg1"/>
                </a:solidFill>
              </a:rPr>
              <a:t>жесткости</a:t>
            </a:r>
            <a:endParaRPr lang="ru-RU" sz="14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учет трения</a:t>
            </a:r>
            <a:endParaRPr lang="ru-RU" sz="14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учет </a:t>
            </a:r>
            <a:r>
              <a:rPr lang="ru-RU" sz="1400" dirty="0">
                <a:solidFill>
                  <a:schemeClr val="bg1"/>
                </a:solidFill>
              </a:rPr>
              <a:t>разрушения (с автоматическим перестроением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контактных </a:t>
            </a:r>
            <a:r>
              <a:rPr lang="ru-RU" sz="1400" dirty="0">
                <a:solidFill>
                  <a:schemeClr val="bg1"/>
                </a:solidFill>
              </a:rPr>
              <a:t>границ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  <a:p>
            <a:pPr lvl="1"/>
            <a:r>
              <a:rPr lang="ru-RU" sz="1400" b="1" dirty="0">
                <a:solidFill>
                  <a:schemeClr val="bg1"/>
                </a:solidFill>
              </a:rPr>
              <a:t>Контакт типа </a:t>
            </a:r>
            <a:r>
              <a:rPr lang="ru-RU" sz="1400" b="1" dirty="0" smtClean="0">
                <a:solidFill>
                  <a:schemeClr val="bg1"/>
                </a:solidFill>
              </a:rPr>
              <a:t>склейка</a:t>
            </a:r>
            <a:endParaRPr lang="ru-RU" sz="1400" b="1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объемные элементы</a:t>
            </a:r>
            <a:endParaRPr lang="ru-RU" sz="14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склейка сегментов</a:t>
            </a:r>
            <a:endParaRPr lang="ru-RU" sz="1400" dirty="0">
              <a:solidFill>
                <a:schemeClr val="bg1"/>
              </a:solidFill>
            </a:endParaRPr>
          </a:p>
          <a:p>
            <a:pPr lvl="1"/>
            <a:r>
              <a:rPr lang="ru-RU" sz="1400" b="1" dirty="0">
                <a:solidFill>
                  <a:schemeClr val="bg1"/>
                </a:solidFill>
              </a:rPr>
              <a:t>Выборочный </a:t>
            </a:r>
            <a:r>
              <a:rPr lang="ru-RU" sz="1400" b="1" dirty="0" smtClean="0">
                <a:solidFill>
                  <a:schemeClr val="bg1"/>
                </a:solidFill>
              </a:rPr>
              <a:t>контакт</a:t>
            </a:r>
            <a:endParaRPr lang="ru-RU" sz="1400" b="1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объемные элементы</a:t>
            </a:r>
            <a:endParaRPr lang="ru-RU" sz="14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сегмент </a:t>
            </a:r>
            <a:r>
              <a:rPr lang="ru-RU" sz="1400" dirty="0">
                <a:solidFill>
                  <a:schemeClr val="bg1"/>
                </a:solidFill>
              </a:rPr>
              <a:t>с сегментом, </a:t>
            </a:r>
            <a:r>
              <a:rPr lang="ru-RU" sz="1400" dirty="0" smtClean="0">
                <a:solidFill>
                  <a:schemeClr val="bg1"/>
                </a:solidFill>
              </a:rPr>
              <a:t>подобласть </a:t>
            </a:r>
            <a:r>
              <a:rPr lang="ru-RU" sz="1400" dirty="0">
                <a:solidFill>
                  <a:schemeClr val="bg1"/>
                </a:solidFill>
              </a:rPr>
              <a:t>с подобластью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3" y="393968"/>
            <a:ext cx="3312000" cy="10614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1"/>
          <a:stretch/>
        </p:blipFill>
        <p:spPr>
          <a:xfrm>
            <a:off x="-3160" y="-1"/>
            <a:ext cx="12195160" cy="684596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62B0382-F368-151D-53E0-B452997FCC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7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8" y="269153"/>
            <a:ext cx="2160000" cy="692250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19FC681-C478-CAF8-45EF-AC76C04552E6}"/>
              </a:ext>
            </a:extLst>
          </p:cNvPr>
          <p:cNvSpPr txBox="1">
            <a:spLocks/>
          </p:cNvSpPr>
          <p:nvPr/>
        </p:nvSpPr>
        <p:spPr>
          <a:xfrm>
            <a:off x="476392" y="284473"/>
            <a:ext cx="9343322" cy="1200316"/>
          </a:xfrm>
          <a:prstGeom prst="rect">
            <a:avLst/>
          </a:prstGeom>
          <a:effectLst/>
        </p:spPr>
        <p:txBody>
          <a:bodyPr wrap="square" lIns="91427" tIns="45714" rIns="91427" bIns="45714">
            <a:spAutoFit/>
          </a:bodyPr>
          <a:lstStyle>
            <a:lvl1pPr algn="l" defTabSz="1324154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327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dirty="0">
                <a:solidFill>
                  <a:prstClr val="white"/>
                </a:solidFill>
                <a:latin typeface="Arial" charset="0"/>
                <a:cs typeface="Arial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рограммный модуль решения нелинейных быстропротекающих процессов МДТТ на графических ускорителях</a:t>
            </a: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(</a:t>
            </a:r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Логос Динамика </a:t>
            </a: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GPU</a:t>
            </a:r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версия 1.0</a:t>
            </a: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)</a:t>
            </a:r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2103" y="5996872"/>
            <a:ext cx="508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Операционные системы: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Windows 10/11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GNU/Linux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34287" y="5984980"/>
            <a:ext cx="508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Поддерживаемые видеокарты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smtClean="0">
                <a:solidFill>
                  <a:schemeClr val="bg1"/>
                </a:solidFill>
              </a:rPr>
              <a:t>single-mode)</a:t>
            </a:r>
            <a:r>
              <a:rPr lang="ru-RU" sz="1400" b="1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NVIDIA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AMD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598" y="1500109"/>
            <a:ext cx="54028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Классы задач: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аварийные </a:t>
            </a:r>
            <a:r>
              <a:rPr lang="ru-RU" sz="1400" dirty="0">
                <a:solidFill>
                  <a:schemeClr val="bg1"/>
                </a:solidFill>
              </a:rPr>
              <a:t>режимы работы </a:t>
            </a:r>
            <a:r>
              <a:rPr lang="ru-RU" sz="1400" dirty="0" smtClean="0">
                <a:solidFill>
                  <a:schemeClr val="bg1"/>
                </a:solidFill>
              </a:rPr>
              <a:t>изделий с </a:t>
            </a:r>
            <a:r>
              <a:rPr lang="ru-RU" sz="1400" dirty="0">
                <a:solidFill>
                  <a:schemeClr val="bg1"/>
                </a:solidFill>
              </a:rPr>
              <a:t>малым временным интервалом </a:t>
            </a:r>
            <a:r>
              <a:rPr lang="ru-RU" sz="1400" dirty="0" smtClean="0">
                <a:solidFill>
                  <a:schemeClr val="bg1"/>
                </a:solidFill>
              </a:rPr>
              <a:t>моделирования (до </a:t>
            </a:r>
            <a:r>
              <a:rPr lang="ru-RU" sz="1400" dirty="0">
                <a:solidFill>
                  <a:schemeClr val="bg1"/>
                </a:solidFill>
              </a:rPr>
              <a:t>1 сек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падение изделий (</a:t>
            </a:r>
            <a:r>
              <a:rPr lang="en-US" sz="1400" dirty="0" smtClean="0">
                <a:solidFill>
                  <a:schemeClr val="bg1"/>
                </a:solidFill>
              </a:rPr>
              <a:t>drop-tests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взаимодействие </a:t>
            </a:r>
            <a:r>
              <a:rPr lang="ru-RU" sz="1400" dirty="0">
                <a:solidFill>
                  <a:schemeClr val="bg1"/>
                </a:solidFill>
              </a:rPr>
              <a:t>изделий с </a:t>
            </a:r>
            <a:r>
              <a:rPr lang="ru-RU" sz="1400" dirty="0" smtClean="0">
                <a:solidFill>
                  <a:schemeClr val="bg1"/>
                </a:solidFill>
              </a:rPr>
              <a:t>преградами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5137" y="1715553"/>
            <a:ext cx="47880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анализ </a:t>
            </a:r>
            <a:r>
              <a:rPr lang="ru-RU" sz="1400" dirty="0">
                <a:solidFill>
                  <a:schemeClr val="bg1"/>
                </a:solidFill>
              </a:rPr>
              <a:t>импульсных </a:t>
            </a:r>
            <a:r>
              <a:rPr lang="ru-RU" sz="1400" dirty="0" smtClean="0">
                <a:solidFill>
                  <a:schemeClr val="bg1"/>
                </a:solidFill>
              </a:rPr>
              <a:t>воздействий </a:t>
            </a:r>
            <a:r>
              <a:rPr lang="ru-RU" sz="1400" dirty="0">
                <a:solidFill>
                  <a:schemeClr val="bg1"/>
                </a:solidFill>
              </a:rPr>
              <a:t>на </a:t>
            </a:r>
            <a:r>
              <a:rPr lang="ru-RU" sz="1400" dirty="0" smtClean="0">
                <a:solidFill>
                  <a:schemeClr val="bg1"/>
                </a:solidFill>
              </a:rPr>
              <a:t>изделие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динамическая </a:t>
            </a:r>
            <a:r>
              <a:rPr lang="ru-RU" sz="1400" dirty="0">
                <a:solidFill>
                  <a:schemeClr val="bg1"/>
                </a:solidFill>
              </a:rPr>
              <a:t>прочность, герметичность и </a:t>
            </a:r>
            <a:r>
              <a:rPr lang="ru-RU" sz="1400" dirty="0" smtClean="0">
                <a:solidFill>
                  <a:schemeClr val="bg1"/>
                </a:solidFill>
              </a:rPr>
              <a:t>над</a:t>
            </a:r>
            <a:r>
              <a:rPr lang="ru-RU" sz="1400" dirty="0">
                <a:solidFill>
                  <a:schemeClr val="bg1"/>
                </a:solidFill>
              </a:rPr>
              <a:t>е</a:t>
            </a:r>
            <a:r>
              <a:rPr lang="ru-RU" sz="1400" dirty="0" smtClean="0">
                <a:solidFill>
                  <a:schemeClr val="bg1"/>
                </a:solidFill>
              </a:rPr>
              <a:t>жность </a:t>
            </a:r>
            <a:r>
              <a:rPr lang="ru-RU" sz="1400" dirty="0">
                <a:solidFill>
                  <a:schemeClr val="bg1"/>
                </a:solidFill>
              </a:rPr>
              <a:t>изделий при ударно-волновом и осколочном воздействиях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16" y="3020752"/>
            <a:ext cx="1395765" cy="141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/>
          <a:srcRect l="18269" t="19358" r="32019" b="31240"/>
          <a:stretch/>
        </p:blipFill>
        <p:spPr>
          <a:xfrm>
            <a:off x="9168158" y="3018238"/>
            <a:ext cx="2067927" cy="11559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/>
          <a:srcRect l="27188" t="10444" r="37562" b="27889"/>
          <a:stretch/>
        </p:blipFill>
        <p:spPr>
          <a:xfrm>
            <a:off x="4169609" y="3257940"/>
            <a:ext cx="2185528" cy="2150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/>
          <a:srcRect l="34126" t="5999" r="44124" b="24223"/>
          <a:stretch/>
        </p:blipFill>
        <p:spPr>
          <a:xfrm>
            <a:off x="406874" y="2980678"/>
            <a:ext cx="1502395" cy="27112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91" y="3016444"/>
            <a:ext cx="1604472" cy="111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/>
          <a:srcRect l="10999" t="7444" r="35438" b="29444"/>
          <a:stretch/>
        </p:blipFill>
        <p:spPr>
          <a:xfrm>
            <a:off x="2208900" y="4589001"/>
            <a:ext cx="1664053" cy="1102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/>
          <a:srcRect l="21625" t="27889" r="16000" b="45222"/>
          <a:stretch/>
        </p:blipFill>
        <p:spPr>
          <a:xfrm>
            <a:off x="6731240" y="4734023"/>
            <a:ext cx="4606936" cy="11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3" y="393968"/>
            <a:ext cx="3312000" cy="10614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1"/>
          <a:stretch/>
        </p:blipFill>
        <p:spPr>
          <a:xfrm>
            <a:off x="-3160" y="-1"/>
            <a:ext cx="12195160" cy="684596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62B0382-F368-151D-53E0-B452997FCC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7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8" y="269153"/>
            <a:ext cx="2160000" cy="692250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19FC681-C478-CAF8-45EF-AC76C04552E6}"/>
              </a:ext>
            </a:extLst>
          </p:cNvPr>
          <p:cNvSpPr txBox="1">
            <a:spLocks/>
          </p:cNvSpPr>
          <p:nvPr/>
        </p:nvSpPr>
        <p:spPr>
          <a:xfrm>
            <a:off x="476392" y="284473"/>
            <a:ext cx="9343322" cy="1200316"/>
          </a:xfrm>
          <a:prstGeom prst="rect">
            <a:avLst/>
          </a:prstGeom>
          <a:effectLst/>
        </p:spPr>
        <p:txBody>
          <a:bodyPr wrap="square" lIns="91427" tIns="45714" rIns="91427" bIns="45714">
            <a:spAutoFit/>
          </a:bodyPr>
          <a:lstStyle>
            <a:lvl1pPr algn="l" defTabSz="1324154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327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dirty="0">
                <a:solidFill>
                  <a:prstClr val="white"/>
                </a:solidFill>
                <a:latin typeface="Arial" charset="0"/>
                <a:cs typeface="Arial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рограммный модуль решения нелинейных быстропротекающих процессов МДТТ на графических ускорителях</a:t>
            </a: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(</a:t>
            </a:r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Логос Динамика </a:t>
            </a: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GPU</a:t>
            </a:r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версия 1.0</a:t>
            </a: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)</a:t>
            </a:r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8598" y="6203921"/>
            <a:ext cx="11209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* Численный анализ прочности и термостойкости авиационного контейнера </a:t>
            </a:r>
            <a:r>
              <a:rPr lang="en-US" sz="1400" b="1" dirty="0" smtClean="0">
                <a:solidFill>
                  <a:schemeClr val="bg1"/>
                </a:solidFill>
              </a:rPr>
              <a:t>PAT-2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Рябов А.А., Романов В.И., Куканов С.С., Спиридонов В.Ф., Циберев К.В., Проблемы прочности и пластичности, т.78, №1, 2016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599" y="1500109"/>
            <a:ext cx="5615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Ударопрочность</a:t>
            </a:r>
            <a:r>
              <a:rPr lang="ru-RU" sz="1400" b="1" dirty="0" smtClean="0">
                <a:solidFill>
                  <a:schemeClr val="bg1"/>
                </a:solidFill>
              </a:rPr>
              <a:t> авиационного контейнера </a:t>
            </a:r>
            <a:r>
              <a:rPr lang="en-US" sz="1400" b="1" dirty="0" smtClean="0">
                <a:solidFill>
                  <a:schemeClr val="bg1"/>
                </a:solidFill>
              </a:rPr>
              <a:t>PAT-2</a:t>
            </a:r>
            <a:r>
              <a:rPr lang="ru-RU" sz="1400" b="1" dirty="0" smtClean="0">
                <a:solidFill>
                  <a:schemeClr val="bg1"/>
                </a:solidFill>
              </a:rPr>
              <a:t>*</a:t>
            </a:r>
            <a:r>
              <a:rPr lang="en-US" sz="1400" b="1" dirty="0" smtClean="0">
                <a:solidFill>
                  <a:schemeClr val="bg1"/>
                </a:solidFill>
              </a:rPr>
              <a:t> (8 </a:t>
            </a:r>
            <a:r>
              <a:rPr lang="ru-RU" sz="1400" b="1" dirty="0" smtClean="0">
                <a:solidFill>
                  <a:schemeClr val="bg1"/>
                </a:solidFill>
              </a:rPr>
              <a:t>млн КЭ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0" y="2048330"/>
            <a:ext cx="6961149" cy="391564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16733"/>
              </p:ext>
            </p:extLst>
          </p:nvPr>
        </p:nvGraphicFramePr>
        <p:xfrm>
          <a:off x="7662031" y="3149841"/>
          <a:ext cx="3555468" cy="2010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391">
                  <a:extLst>
                    <a:ext uri="{9D8B030D-6E8A-4147-A177-3AD203B41FA5}">
                      <a16:colId xmlns:a16="http://schemas.microsoft.com/office/drawing/2014/main" val="3338996822"/>
                    </a:ext>
                  </a:extLst>
                </a:gridCol>
                <a:gridCol w="952077">
                  <a:extLst>
                    <a:ext uri="{9D8B030D-6E8A-4147-A177-3AD203B41FA5}">
                      <a16:colId xmlns:a16="http://schemas.microsoft.com/office/drawing/2014/main" val="2904175707"/>
                    </a:ext>
                  </a:extLst>
                </a:gridCol>
              </a:tblGrid>
              <a:tr h="5369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Вычислитель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Время </a:t>
                      </a:r>
                    </a:p>
                    <a:p>
                      <a:pPr algn="ctr"/>
                      <a:r>
                        <a:rPr lang="ru-RU" sz="1200" dirty="0" smtClean="0"/>
                        <a:t>решения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48602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1324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</a:t>
                      </a:r>
                      <a:r>
                        <a:rPr lang="ru-RU" sz="1200" dirty="0" smtClean="0"/>
                        <a:t>х</a:t>
                      </a:r>
                      <a:r>
                        <a:rPr lang="en-US" sz="1200" dirty="0" smtClean="0"/>
                        <a:t> Xeon Gold</a:t>
                      </a:r>
                      <a:r>
                        <a:rPr lang="ru-RU" sz="1200" baseline="0" dirty="0" smtClean="0"/>
                        <a:t> 62</a:t>
                      </a:r>
                      <a:r>
                        <a:rPr lang="en-US" sz="1200" baseline="0" dirty="0" smtClean="0"/>
                        <a:t>40R </a:t>
                      </a:r>
                      <a:r>
                        <a:rPr lang="ru-RU" sz="1200" baseline="0" dirty="0" smtClean="0"/>
                        <a:t/>
                      </a:r>
                      <a:br>
                        <a:rPr lang="ru-RU" sz="1200" baseline="0" dirty="0" smtClean="0"/>
                      </a:br>
                      <a:r>
                        <a:rPr lang="en-US" sz="1200" baseline="0" dirty="0" smtClean="0"/>
                        <a:t>(48 </a:t>
                      </a:r>
                      <a:r>
                        <a:rPr lang="ru-RU" sz="1200" baseline="0" dirty="0" smtClean="0"/>
                        <a:t>ядер</a:t>
                      </a:r>
                      <a:r>
                        <a:rPr lang="en-US" sz="1200" baseline="0" dirty="0" smtClean="0"/>
                        <a:t>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24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15 ч 41 м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42304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1324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NVIDIA</a:t>
                      </a:r>
                      <a:r>
                        <a:rPr lang="en-US" sz="1200" baseline="0" smtClean="0"/>
                        <a:t> RTX 3060 (12 Gb)</a:t>
                      </a:r>
                      <a:endParaRPr lang="ru-RU" sz="12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 ч 16 м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2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324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NVIDIA</a:t>
                      </a:r>
                      <a:r>
                        <a:rPr lang="en-US" sz="1200" baseline="0" dirty="0" smtClean="0"/>
                        <a:t> RTX 5080 (16 Gb)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ч 36м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92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324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NVIDIA</a:t>
                      </a:r>
                      <a:r>
                        <a:rPr lang="en-US" sz="1200" baseline="0" dirty="0" smtClean="0"/>
                        <a:t> Tesla A100 (40 Gb)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</a:t>
                      </a:r>
                      <a:r>
                        <a:rPr lang="ru-RU" sz="1200" baseline="0" dirty="0" smtClean="0"/>
                        <a:t>ч 57 м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5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3" y="393968"/>
            <a:ext cx="3312000" cy="10614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1"/>
          <a:stretch/>
        </p:blipFill>
        <p:spPr>
          <a:xfrm>
            <a:off x="-3160" y="-1"/>
            <a:ext cx="12195160" cy="684596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62B0382-F368-151D-53E0-B452997FCC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7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8" y="269153"/>
            <a:ext cx="2160000" cy="692250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19FC681-C478-CAF8-45EF-AC76C04552E6}"/>
              </a:ext>
            </a:extLst>
          </p:cNvPr>
          <p:cNvSpPr txBox="1">
            <a:spLocks/>
          </p:cNvSpPr>
          <p:nvPr/>
        </p:nvSpPr>
        <p:spPr>
          <a:xfrm>
            <a:off x="476392" y="284473"/>
            <a:ext cx="9343322" cy="1200316"/>
          </a:xfrm>
          <a:prstGeom prst="rect">
            <a:avLst/>
          </a:prstGeom>
          <a:effectLst/>
        </p:spPr>
        <p:txBody>
          <a:bodyPr wrap="square" lIns="91427" tIns="45714" rIns="91427" bIns="45714">
            <a:spAutoFit/>
          </a:bodyPr>
          <a:lstStyle>
            <a:lvl1pPr algn="l" defTabSz="1324154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327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dirty="0">
                <a:solidFill>
                  <a:prstClr val="white"/>
                </a:solidFill>
                <a:latin typeface="Arial" charset="0"/>
                <a:cs typeface="Arial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рограммный модуль решения нелинейных быстропротекающих процессов МДТТ на графических ускорителях</a:t>
            </a: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(</a:t>
            </a:r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Логос Динамика </a:t>
            </a: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GPU</a:t>
            </a:r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версия 1.0</a:t>
            </a: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)</a:t>
            </a:r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47F37-407A-4CDB-93B6-7F901564B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3162" y="2556555"/>
            <a:ext cx="2287823" cy="2291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381" y="1769262"/>
            <a:ext cx="7172467" cy="47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презентация_светл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ключительный слайд">
  <a:themeElements>
    <a:clrScheme name="Росатом">
      <a:dk1>
        <a:srgbClr val="333333"/>
      </a:dk1>
      <a:lt1>
        <a:srgbClr val="FFFFFF"/>
      </a:lt1>
      <a:dk2>
        <a:srgbClr val="025EA1"/>
      </a:dk2>
      <a:lt2>
        <a:srgbClr val="003274"/>
      </a:lt2>
      <a:accent1>
        <a:srgbClr val="6CACE3"/>
      </a:accent1>
      <a:accent2>
        <a:srgbClr val="56C02B"/>
      </a:accent2>
      <a:accent3>
        <a:srgbClr val="249789"/>
      </a:accent3>
      <a:accent4>
        <a:srgbClr val="FCC30B"/>
      </a:accent4>
      <a:accent5>
        <a:srgbClr val="FD6924"/>
      </a:accent5>
      <a:accent6>
        <a:srgbClr val="E20071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еребивоч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49512</TotalTime>
  <Words>364</Words>
  <Application>Microsoft Office PowerPoint</Application>
  <PresentationFormat>Широкоэкранный</PresentationFormat>
  <Paragraphs>75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Rosatom Light</vt:lpstr>
      <vt:lpstr>5_презентация_светлая</vt:lpstr>
      <vt:lpstr>Заключительный слайд</vt:lpstr>
      <vt:lpstr>Перебивочный слайд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Зеленкин Евгений Сергеевич</dc:creator>
  <cp:lastModifiedBy>Циберев Кирилл Владимирович</cp:lastModifiedBy>
  <cp:revision>1813</cp:revision>
  <cp:lastPrinted>2025-10-08T13:11:18Z</cp:lastPrinted>
  <dcterms:created xsi:type="dcterms:W3CDTF">2023-01-18T12:34:55Z</dcterms:created>
  <dcterms:modified xsi:type="dcterms:W3CDTF">2026-04-17T05:39:32Z</dcterms:modified>
</cp:coreProperties>
</file>